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6858000" cy="9906000" type="A4"/>
  <p:notesSz cx="6797675" cy="987425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CCCC"/>
    <a:srgbClr val="CCECFF"/>
    <a:srgbClr val="FF66CC"/>
    <a:srgbClr val="009999"/>
    <a:srgbClr val="00808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26" autoAdjust="0"/>
  </p:normalViewPr>
  <p:slideViewPr>
    <p:cSldViewPr>
      <p:cViewPr>
        <p:scale>
          <a:sx n="80" d="100"/>
          <a:sy n="80" d="100"/>
        </p:scale>
        <p:origin x="3084" y="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0B1B8-D923-44CB-AD46-C22213942655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741363"/>
            <a:ext cx="2562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CC591-D926-49B2-9DEC-8B026AC9E892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2576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735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08627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7841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596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5126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3201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79818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6391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8862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872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2073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E0B34-6DC4-404A-BE72-80FEC8FB21BC}" type="datetimeFigureOut">
              <a:rPr lang="th-TH" smtClean="0"/>
              <a:t>09/01/63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72484-F458-417B-B591-CCD1929E8B0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2671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วงรี 23"/>
          <p:cNvSpPr/>
          <p:nvPr/>
        </p:nvSpPr>
        <p:spPr>
          <a:xfrm>
            <a:off x="1194714" y="6781885"/>
            <a:ext cx="988831" cy="9149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0" y="0"/>
            <a:ext cx="6858000" cy="6428349"/>
          </a:xfrm>
          <a:prstGeom prst="rect">
            <a:avLst/>
          </a:prstGeom>
          <a:solidFill>
            <a:srgbClr val="009999">
              <a:alpha val="62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 rot="2812434">
            <a:off x="-709355" y="-3478524"/>
            <a:ext cx="4664540" cy="5513264"/>
          </a:xfrm>
          <a:prstGeom prst="round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สี่เหลี่ยมผืนผ้ามุมมน 3"/>
          <p:cNvSpPr/>
          <p:nvPr/>
        </p:nvSpPr>
        <p:spPr>
          <a:xfrm rot="2812434">
            <a:off x="-841602" y="-3794035"/>
            <a:ext cx="4664540" cy="55132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สี่เหลี่ยมผืนผ้ามุมมน 8"/>
          <p:cNvSpPr/>
          <p:nvPr/>
        </p:nvSpPr>
        <p:spPr>
          <a:xfrm rot="2812434">
            <a:off x="3379818" y="-989124"/>
            <a:ext cx="4850489" cy="6796164"/>
          </a:xfrm>
          <a:prstGeom prst="round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สี่เหลี่ยมผืนผ้ามุมมน 9"/>
          <p:cNvSpPr/>
          <p:nvPr/>
        </p:nvSpPr>
        <p:spPr>
          <a:xfrm rot="2812434">
            <a:off x="3298054" y="-1333025"/>
            <a:ext cx="4928287" cy="67961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6" name="รูปภาพ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46" y="308664"/>
            <a:ext cx="1616486" cy="1620000"/>
          </a:xfrm>
          <a:prstGeom prst="rect">
            <a:avLst/>
          </a:prstGeom>
        </p:spPr>
      </p:pic>
      <p:sp>
        <p:nvSpPr>
          <p:cNvPr id="21" name="สี่เหลี่ยมผืนผ้า 20"/>
          <p:cNvSpPr/>
          <p:nvPr/>
        </p:nvSpPr>
        <p:spPr>
          <a:xfrm>
            <a:off x="0" y="9489504"/>
            <a:ext cx="6858000" cy="416496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วงรี 22"/>
          <p:cNvSpPr/>
          <p:nvPr/>
        </p:nvSpPr>
        <p:spPr>
          <a:xfrm>
            <a:off x="1187052" y="6680590"/>
            <a:ext cx="1017812" cy="926037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วงรี 21"/>
          <p:cNvSpPr/>
          <p:nvPr/>
        </p:nvSpPr>
        <p:spPr>
          <a:xfrm>
            <a:off x="1253086" y="6740367"/>
            <a:ext cx="851722" cy="767423"/>
          </a:xfrm>
          <a:prstGeom prst="ellips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วงรี 24"/>
          <p:cNvSpPr/>
          <p:nvPr/>
        </p:nvSpPr>
        <p:spPr>
          <a:xfrm>
            <a:off x="4579090" y="6793156"/>
            <a:ext cx="988831" cy="91498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วงรี 25"/>
          <p:cNvSpPr/>
          <p:nvPr/>
        </p:nvSpPr>
        <p:spPr>
          <a:xfrm>
            <a:off x="4571428" y="6691861"/>
            <a:ext cx="1017812" cy="926037"/>
          </a:xfrm>
          <a:prstGeom prst="ellipse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วงรี 26"/>
          <p:cNvSpPr/>
          <p:nvPr/>
        </p:nvSpPr>
        <p:spPr>
          <a:xfrm>
            <a:off x="4637462" y="6751638"/>
            <a:ext cx="851722" cy="767423"/>
          </a:xfrm>
          <a:prstGeom prst="ellips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สี่เหลี่ยมผืนผ้า 28"/>
          <p:cNvSpPr/>
          <p:nvPr/>
        </p:nvSpPr>
        <p:spPr>
          <a:xfrm>
            <a:off x="1175091" y="6961580"/>
            <a:ext cx="990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dirty="0">
                <a:solidFill>
                  <a:srgbClr val="FFFF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วิสัยทัศน์</a:t>
            </a:r>
            <a:endParaRPr lang="th-TH" sz="2000" b="1" dirty="0">
              <a:solidFill>
                <a:srgbClr val="FFFF0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4643275" y="6985500"/>
            <a:ext cx="873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000" b="1" dirty="0" err="1">
                <a:solidFill>
                  <a:srgbClr val="FFFF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พันธ</a:t>
            </a:r>
            <a:r>
              <a:rPr lang="th-TH" sz="2000" b="1" dirty="0">
                <a:solidFill>
                  <a:srgbClr val="FFFF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กิจ</a:t>
            </a:r>
            <a:endParaRPr lang="th-TH" sz="2000" b="1" dirty="0">
              <a:solidFill>
                <a:srgbClr val="FFFF0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</p:txBody>
      </p:sp>
      <p:sp>
        <p:nvSpPr>
          <p:cNvPr id="34" name="ข้าวหลามตัด 33"/>
          <p:cNvSpPr/>
          <p:nvPr/>
        </p:nvSpPr>
        <p:spPr>
          <a:xfrm>
            <a:off x="297867" y="2819045"/>
            <a:ext cx="334737" cy="363623"/>
          </a:xfrm>
          <a:prstGeom prst="diamond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B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35" name="ข้าวหลามตัด 34"/>
          <p:cNvSpPr/>
          <p:nvPr/>
        </p:nvSpPr>
        <p:spPr>
          <a:xfrm>
            <a:off x="296037" y="3233204"/>
            <a:ext cx="334737" cy="363623"/>
          </a:xfrm>
          <a:prstGeom prst="diamond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P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1" name="ข้าวหลามตัด 40"/>
          <p:cNvSpPr/>
          <p:nvPr/>
        </p:nvSpPr>
        <p:spPr>
          <a:xfrm>
            <a:off x="292117" y="4530977"/>
            <a:ext cx="334737" cy="363623"/>
          </a:xfrm>
          <a:prstGeom prst="diamond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M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2" name="ข้าวหลามตัด 41"/>
          <p:cNvSpPr/>
          <p:nvPr/>
        </p:nvSpPr>
        <p:spPr>
          <a:xfrm>
            <a:off x="296044" y="4945834"/>
            <a:ext cx="334737" cy="363623"/>
          </a:xfrm>
          <a:prstGeom prst="diamond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O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3" name="ข้าวหลามตัด 42"/>
          <p:cNvSpPr/>
          <p:nvPr/>
        </p:nvSpPr>
        <p:spPr>
          <a:xfrm>
            <a:off x="292117" y="5381465"/>
            <a:ext cx="334737" cy="363623"/>
          </a:xfrm>
          <a:prstGeom prst="diamond">
            <a:avLst/>
          </a:prstGeom>
          <a:solidFill>
            <a:srgbClr val="FF66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P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4" name="ข้าวหลามตัด 43"/>
          <p:cNvSpPr/>
          <p:nvPr/>
        </p:nvSpPr>
        <p:spPr>
          <a:xfrm>
            <a:off x="292117" y="5813513"/>
            <a:ext cx="334737" cy="363623"/>
          </a:xfrm>
          <a:prstGeom prst="diamond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H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5" name="ข้าวหลามตัด 44"/>
          <p:cNvSpPr/>
          <p:nvPr/>
        </p:nvSpPr>
        <p:spPr>
          <a:xfrm>
            <a:off x="292117" y="4105232"/>
            <a:ext cx="334737" cy="369362"/>
          </a:xfrm>
          <a:prstGeom prst="diamond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D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6" name="ข้าวหลามตัด 45"/>
          <p:cNvSpPr/>
          <p:nvPr/>
        </p:nvSpPr>
        <p:spPr>
          <a:xfrm>
            <a:off x="292117" y="3669602"/>
            <a:ext cx="334737" cy="363623"/>
          </a:xfrm>
          <a:prstGeom prst="diamond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atin typeface="Arial Black" panose="020B0A04020102020204" pitchFamily="34" charset="0"/>
              </a:rPr>
              <a:t>U</a:t>
            </a:r>
            <a:endParaRPr lang="th-TH" sz="1400" b="1" dirty="0">
              <a:latin typeface="Arial Black" panose="020B0A04020102020204" pitchFamily="34" charset="0"/>
            </a:endParaRPr>
          </a:p>
        </p:txBody>
      </p:sp>
      <p:sp>
        <p:nvSpPr>
          <p:cNvPr id="47" name="สี่เหลี่ยมผืนผ้า 46"/>
          <p:cNvSpPr/>
          <p:nvPr/>
        </p:nvSpPr>
        <p:spPr>
          <a:xfrm>
            <a:off x="188640" y="2781722"/>
            <a:ext cx="28741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en-US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Believe </a:t>
            </a:r>
            <a:r>
              <a:rPr lang="th-TH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	</a:t>
            </a:r>
            <a:endParaRPr lang="en-US" b="1" dirty="0" smtClean="0">
              <a:solidFill>
                <a:srgbClr val="FF6600"/>
              </a:solidFill>
              <a:latin typeface="TH Kodchasal" panose="02000506000000020004" pitchFamily="2" charset="-34"/>
              <a:ea typeface="Times New Roman" panose="02020603050405020304" pitchFamily="18" charset="0"/>
              <a:cs typeface="TH Kodchasal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b="1" dirty="0" smtClean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Participate </a:t>
            </a:r>
          </a:p>
          <a:p>
            <a:pPr indent="457200">
              <a:spcAft>
                <a:spcPts val="0"/>
              </a:spcAft>
            </a:pPr>
            <a:r>
              <a:rPr lang="en-US" b="1" dirty="0" smtClean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Unity</a:t>
            </a:r>
            <a:endParaRPr lang="en-US" b="1" dirty="0">
              <a:solidFill>
                <a:srgbClr val="FF6600"/>
              </a:solidFill>
              <a:latin typeface="TH Kodchasal" panose="02000506000000020004" pitchFamily="2" charset="-34"/>
              <a:ea typeface="Times New Roman" panose="02020603050405020304" pitchFamily="18" charset="0"/>
              <a:cs typeface="TH Kodchasal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Diversity </a:t>
            </a:r>
            <a:endParaRPr lang="en-US" b="1" dirty="0" smtClean="0">
              <a:solidFill>
                <a:srgbClr val="FF6600"/>
              </a:solidFill>
              <a:latin typeface="TH Kodchasal" panose="02000506000000020004" pitchFamily="2" charset="-34"/>
              <a:ea typeface="Times New Roman" panose="02020603050405020304" pitchFamily="18" charset="0"/>
              <a:cs typeface="TH Kodchasal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Mastery</a:t>
            </a:r>
            <a:endParaRPr lang="en-US" b="1" dirty="0">
              <a:solidFill>
                <a:srgbClr val="FF660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Originality</a:t>
            </a:r>
            <a:endParaRPr lang="en-US" b="1" dirty="0" smtClean="0">
              <a:solidFill>
                <a:srgbClr val="FF660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  <a:p>
            <a:pPr indent="457200">
              <a:spcAft>
                <a:spcPts val="0"/>
              </a:spcAft>
            </a:pPr>
            <a:r>
              <a:rPr lang="en-US" b="1" dirty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People centered</a:t>
            </a:r>
            <a:endParaRPr lang="en-US" b="1" dirty="0">
              <a:solidFill>
                <a:srgbClr val="FF660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  <a:p>
            <a:pPr indent="457200"/>
            <a:r>
              <a:rPr lang="en-US" b="1" dirty="0" smtClean="0">
                <a:solidFill>
                  <a:srgbClr val="FF6600"/>
                </a:solidFill>
                <a:latin typeface="TH Kodchasal" panose="02000506000000020004" pitchFamily="2" charset="-34"/>
                <a:ea typeface="Times New Roman" panose="02020603050405020304" pitchFamily="18" charset="0"/>
                <a:cs typeface="TH Kodchasal" panose="02000506000000020004" pitchFamily="2" charset="-34"/>
              </a:rPr>
              <a:t>Humility</a:t>
            </a:r>
            <a:endParaRPr lang="en-US" b="1" dirty="0">
              <a:solidFill>
                <a:srgbClr val="FF6600"/>
              </a:solidFill>
              <a:latin typeface="TH Kodchasal" panose="02000506000000020004" pitchFamily="2" charset="-34"/>
              <a:ea typeface="Times New Roman" panose="02020603050405020304" pitchFamily="18" charset="0"/>
              <a:cs typeface="TH Kodchasal" panose="02000506000000020004" pitchFamily="2" charset="-34"/>
            </a:endParaRPr>
          </a:p>
        </p:txBody>
      </p:sp>
      <p:cxnSp>
        <p:nvCxnSpPr>
          <p:cNvPr id="49" name="ตัวเชื่อมต่อตรง 48"/>
          <p:cNvCxnSpPr/>
          <p:nvPr/>
        </p:nvCxnSpPr>
        <p:spPr>
          <a:xfrm>
            <a:off x="3429000" y="6702871"/>
            <a:ext cx="0" cy="2498601"/>
          </a:xfrm>
          <a:prstGeom prst="line">
            <a:avLst/>
          </a:prstGeom>
          <a:ln w="57150">
            <a:solidFill>
              <a:srgbClr val="33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กล่องข้อความ 49"/>
          <p:cNvSpPr txBox="1"/>
          <p:nvPr/>
        </p:nvSpPr>
        <p:spPr>
          <a:xfrm>
            <a:off x="620688" y="7861922"/>
            <a:ext cx="2245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thaiDist"/>
            <a:r>
              <a:rPr lang="th-TH" sz="1600" dirty="0" err="1">
                <a:latin typeface="LilyUPC" panose="020B0604020202020204" pitchFamily="34" charset="-34"/>
                <a:cs typeface="LilyUPC" panose="020B0604020202020204" pitchFamily="34" charset="-34"/>
              </a:rPr>
              <a:t>คป</a:t>
            </a:r>
            <a:r>
              <a:rPr lang="th-TH" sz="1600" dirty="0">
                <a:latin typeface="LilyUPC" panose="020B0604020202020204" pitchFamily="34" charset="-34"/>
                <a:cs typeface="LilyUPC" panose="020B0604020202020204" pitchFamily="34" charset="-34"/>
              </a:rPr>
              <a:t>สอ.บ้าน</a:t>
            </a:r>
            <a:r>
              <a:rPr lang="th-TH" sz="1600" dirty="0" err="1">
                <a:latin typeface="LilyUPC" panose="020B0604020202020204" pitchFamily="34" charset="-34"/>
                <a:cs typeface="LilyUPC" panose="020B0604020202020204" pitchFamily="34" charset="-34"/>
              </a:rPr>
              <a:t>ผือ</a:t>
            </a:r>
            <a:r>
              <a:rPr lang="th-TH" sz="1600" dirty="0">
                <a:latin typeface="LilyUPC" panose="020B0604020202020204" pitchFamily="34" charset="-34"/>
                <a:cs typeface="LilyUPC" panose="020B0604020202020204" pitchFamily="34" charset="-34"/>
              </a:rPr>
              <a:t> มีการบริหารจัดการที่เป็นเลิศในเขตบริการสุขภาพที่</a:t>
            </a:r>
            <a:r>
              <a:rPr lang="en-US" sz="1600" dirty="0">
                <a:latin typeface="LilyUPC" panose="020B0604020202020204" pitchFamily="34" charset="-34"/>
                <a:cs typeface="LilyUPC" panose="020B0604020202020204" pitchFamily="34" charset="-34"/>
              </a:rPr>
              <a:t> 8 </a:t>
            </a:r>
            <a:r>
              <a:rPr lang="th-TH" sz="1600" dirty="0">
                <a:latin typeface="LilyUPC" panose="020B0604020202020204" pitchFamily="34" charset="-34"/>
                <a:cs typeface="LilyUPC" panose="020B0604020202020204" pitchFamily="34" charset="-34"/>
              </a:rPr>
              <a:t>ทันยุคเทคโนโลยี ภาคีเข้มแข็ง มุ่งสู่ประชาชนสุขภาพดี</a:t>
            </a:r>
          </a:p>
        </p:txBody>
      </p:sp>
      <p:sp>
        <p:nvSpPr>
          <p:cNvPr id="51" name="สี่เหลี่ยมผืนผ้า 50"/>
          <p:cNvSpPr/>
          <p:nvPr/>
        </p:nvSpPr>
        <p:spPr>
          <a:xfrm>
            <a:off x="4043315" y="3611035"/>
            <a:ext cx="2300630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b="1" dirty="0">
                <a:solidFill>
                  <a:schemeClr val="bg1"/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2563</a:t>
            </a:r>
            <a:endParaRPr lang="th-TH" sz="9000" dirty="0">
              <a:solidFill>
                <a:schemeClr val="bg1"/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1556792" y="1701602"/>
            <a:ext cx="5748909" cy="35394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th-TH" sz="4400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	     แผน</a:t>
            </a:r>
            <a:r>
              <a:rPr lang="th-TH" sz="4400" b="1" dirty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ยุทธศาสตร์</a:t>
            </a:r>
          </a:p>
          <a:p>
            <a:r>
              <a:rPr lang="th-TH" b="1" dirty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</a:t>
            </a:r>
            <a:r>
              <a:rPr lang="th-TH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   และ</a:t>
            </a:r>
            <a:r>
              <a:rPr lang="th-TH" b="1" dirty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แผนปฏิบัติราชการด้าน</a:t>
            </a:r>
            <a:r>
              <a:rPr lang="th-TH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สุขภาพ</a:t>
            </a:r>
          </a:p>
          <a:p>
            <a:r>
              <a:rPr lang="th-TH" sz="3200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                      </a:t>
            </a:r>
            <a:r>
              <a:rPr lang="th-TH" sz="3200" b="1" dirty="0" err="1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คป</a:t>
            </a:r>
            <a:r>
              <a:rPr lang="th-TH" sz="3200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สอ.บ้าน</a:t>
            </a:r>
            <a:r>
              <a:rPr lang="th-TH" sz="3200" b="1" dirty="0" err="1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ผือ</a:t>
            </a:r>
            <a:r>
              <a:rPr lang="th-TH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 </a:t>
            </a:r>
            <a:endParaRPr lang="th-TH" b="1" dirty="0">
              <a:solidFill>
                <a:srgbClr val="002060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  <a:p>
            <a:r>
              <a:rPr lang="th-TH" sz="2000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                ประจำปีงบประมาณ</a:t>
            </a:r>
            <a:r>
              <a:rPr lang="en-US" sz="2000" b="1" dirty="0" smtClean="0">
                <a:solidFill>
                  <a:srgbClr val="002060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 </a:t>
            </a:r>
          </a:p>
          <a:p>
            <a:r>
              <a:rPr lang="en-US" sz="9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iaUPC" panose="020B0604020202020204" pitchFamily="34" charset="-34"/>
                <a:cs typeface="FreesiaUPC" panose="020B0604020202020204" pitchFamily="34" charset="-34"/>
              </a:rPr>
              <a:t>         </a:t>
            </a:r>
            <a:r>
              <a:rPr lang="en-US" sz="9000" b="1" dirty="0" smtClean="0">
                <a:solidFill>
                  <a:schemeClr val="accent6">
                    <a:lumMod val="75000"/>
                  </a:schemeClr>
                </a:solidFill>
                <a:latin typeface="FreesiaUPC" panose="020B0604020202020204" pitchFamily="34" charset="-34"/>
                <a:cs typeface="FreesiaUPC" panose="020B0604020202020204" pitchFamily="34" charset="-34"/>
              </a:rPr>
              <a:t>2563</a:t>
            </a:r>
            <a:endParaRPr lang="th-TH" sz="9000" dirty="0">
              <a:solidFill>
                <a:schemeClr val="accent6">
                  <a:lumMod val="75000"/>
                </a:schemeClr>
              </a:solidFill>
              <a:latin typeface="FreesiaUPC" panose="020B0604020202020204" pitchFamily="34" charset="-34"/>
              <a:cs typeface="FreesiaUPC" panose="020B0604020202020204" pitchFamily="34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3645024" y="7856691"/>
            <a:ext cx="30243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sz="1600" dirty="0" smtClean="0">
                <a:latin typeface="LilyUPC" panose="020B0604020202020204" pitchFamily="34" charset="-34"/>
                <a:cs typeface="LilyUPC" panose="020B0604020202020204" pitchFamily="34" charset="-34"/>
              </a:rPr>
              <a:t>จัดบริการ</a:t>
            </a:r>
            <a:r>
              <a:rPr lang="th-TH" sz="1600" dirty="0">
                <a:latin typeface="LilyUPC" panose="020B0604020202020204" pitchFamily="34" charset="-34"/>
                <a:cs typeface="LilyUPC" panose="020B0604020202020204" pitchFamily="34" charset="-34"/>
              </a:rPr>
              <a:t>สุขภาพเพื่อให้ประชาชนเข้าถึงบริการสุขภาพ ประสิทธิภาพ ครอบคลุมแบบไร้รอยต่อ</a:t>
            </a:r>
            <a:endParaRPr lang="en-US" sz="1600" dirty="0">
              <a:latin typeface="LilyUPC" panose="020B0604020202020204" pitchFamily="34" charset="-34"/>
              <a:cs typeface="LilyUPC" panose="020B0604020202020204" pitchFamily="34" charset="-34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sz="1600" dirty="0" smtClean="0">
                <a:latin typeface="LilyUPC" panose="020B0604020202020204" pitchFamily="34" charset="-34"/>
                <a:cs typeface="LilyUPC" panose="020B0604020202020204" pitchFamily="34" charset="-34"/>
              </a:rPr>
              <a:t>บริการ</a:t>
            </a:r>
            <a:r>
              <a:rPr lang="th-TH" sz="1600" dirty="0">
                <a:latin typeface="LilyUPC" panose="020B0604020202020204" pitchFamily="34" charset="-34"/>
                <a:cs typeface="LilyUPC" panose="020B0604020202020204" pitchFamily="34" charset="-34"/>
              </a:rPr>
              <a:t>จัดการระบบสุขภาพให้ครบถ้วนมีประสิทธิภาพ</a:t>
            </a:r>
          </a:p>
        </p:txBody>
      </p:sp>
    </p:spTree>
    <p:extLst>
      <p:ext uri="{BB962C8B-B14F-4D97-AF65-F5344CB8AC3E}">
        <p14:creationId xmlns:p14="http://schemas.microsoft.com/office/powerpoint/2010/main" val="27756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6858000" cy="6177136"/>
          </a:xfrm>
          <a:prstGeom prst="rect">
            <a:avLst/>
          </a:prstGeom>
          <a:solidFill>
            <a:srgbClr val="009999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757" y="2071025"/>
            <a:ext cx="1616486" cy="1620000"/>
          </a:xfrm>
          <a:prstGeom prst="rect">
            <a:avLst/>
          </a:prstGeom>
        </p:spPr>
      </p:pic>
      <p:sp>
        <p:nvSpPr>
          <p:cNvPr id="6" name="สี่เหลี่ยมผืนผ้า 5"/>
          <p:cNvSpPr/>
          <p:nvPr/>
        </p:nvSpPr>
        <p:spPr>
          <a:xfrm>
            <a:off x="15466" y="4448944"/>
            <a:ext cx="68270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200" b="1" dirty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แผนยุทธศาสตร์</a:t>
            </a:r>
          </a:p>
          <a:p>
            <a:pPr algn="ctr"/>
            <a:r>
              <a:rPr lang="th-TH" sz="2000" b="1" dirty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และแผนปฏิบัติราชการด้าน</a:t>
            </a:r>
            <a:r>
              <a:rPr lang="th-TH" sz="2000" b="1" dirty="0" smtClean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สุขภาพ </a:t>
            </a:r>
            <a:r>
              <a:rPr lang="th-TH" sz="2000" b="1" dirty="0" err="1" smtClean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คป</a:t>
            </a:r>
            <a:r>
              <a:rPr lang="th-TH" sz="2000" b="1" dirty="0" smtClean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สอ.บ้าน</a:t>
            </a:r>
            <a:r>
              <a:rPr lang="th-TH" sz="2000" b="1" dirty="0" err="1" smtClean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ผือ</a:t>
            </a:r>
            <a:endParaRPr lang="th-TH" sz="2000" b="1" dirty="0" smtClean="0">
              <a:solidFill>
                <a:schemeClr val="bg1"/>
              </a:solidFill>
              <a:latin typeface="TH Kodchasal" panose="02000506000000020004" pitchFamily="2" charset="-34"/>
              <a:cs typeface="TH Kodchasal" panose="02000506000000020004" pitchFamily="2" charset="-34"/>
            </a:endParaRPr>
          </a:p>
          <a:p>
            <a:pPr algn="ctr"/>
            <a:r>
              <a:rPr lang="th-TH" sz="2000" b="1" dirty="0" smtClean="0">
                <a:solidFill>
                  <a:schemeClr val="bg1"/>
                </a:solidFill>
                <a:latin typeface="TH Kodchasal" panose="02000506000000020004" pitchFamily="2" charset="-34"/>
                <a:cs typeface="TH Kodchasal" panose="02000506000000020004" pitchFamily="2" charset="-34"/>
              </a:rPr>
              <a:t>ประจำปีงบประมาณ 2563</a:t>
            </a:r>
            <a:endParaRPr lang="th-TH" sz="2000" dirty="0">
              <a:solidFill>
                <a:schemeClr val="bg1"/>
              </a:solidFill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0" y="9489504"/>
            <a:ext cx="6858000" cy="416496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 smtClean="0">
                <a:latin typeface="LilyUPC" panose="020B0604020202020204" pitchFamily="34" charset="-34"/>
                <a:cs typeface="LilyUPC" panose="020B0604020202020204" pitchFamily="34" charset="-34"/>
              </a:rPr>
              <a:t>งานยุทธศาสตร์ </a:t>
            </a:r>
            <a:r>
              <a:rPr lang="th-TH" sz="1800" b="1" dirty="0" err="1" smtClean="0">
                <a:latin typeface="LilyUPC" panose="020B0604020202020204" pitchFamily="34" charset="-34"/>
                <a:cs typeface="LilyUPC" panose="020B0604020202020204" pitchFamily="34" charset="-34"/>
              </a:rPr>
              <a:t>คป</a:t>
            </a:r>
            <a:r>
              <a:rPr lang="th-TH" sz="1800" b="1" dirty="0" smtClean="0">
                <a:latin typeface="LilyUPC" panose="020B0604020202020204" pitchFamily="34" charset="-34"/>
                <a:cs typeface="LilyUPC" panose="020B0604020202020204" pitchFamily="34" charset="-34"/>
              </a:rPr>
              <a:t>สอ.บ้าน</a:t>
            </a:r>
            <a:r>
              <a:rPr lang="th-TH" sz="1800" b="1" dirty="0" err="1" smtClean="0">
                <a:latin typeface="LilyUPC" panose="020B0604020202020204" pitchFamily="34" charset="-34"/>
                <a:cs typeface="LilyUPC" panose="020B0604020202020204" pitchFamily="34" charset="-34"/>
              </a:rPr>
              <a:t>ผือ</a:t>
            </a:r>
            <a:endParaRPr lang="th-TH" sz="1800" b="1" dirty="0">
              <a:latin typeface="LilyUPC" panose="020B0604020202020204" pitchFamily="34" charset="-34"/>
              <a:cs typeface="Lily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353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80</Words>
  <Application>Microsoft Office PowerPoint</Application>
  <PresentationFormat>กระดาษ A4 (210x297 มม.)</PresentationFormat>
  <Paragraphs>31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10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13" baseType="lpstr">
      <vt:lpstr>Angsana New</vt:lpstr>
      <vt:lpstr>Arial</vt:lpstr>
      <vt:lpstr>Arial Black</vt:lpstr>
      <vt:lpstr>Calibri</vt:lpstr>
      <vt:lpstr>Cordia New</vt:lpstr>
      <vt:lpstr>FreesiaUPC</vt:lpstr>
      <vt:lpstr>LilyUPC</vt:lpstr>
      <vt:lpstr>TH Kodchasal</vt:lpstr>
      <vt:lpstr>Times New Roman</vt:lpstr>
      <vt:lpstr>Wingdings</vt:lpstr>
      <vt:lpstr>ชุดรูปแบบของ Office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gg</dc:creator>
  <cp:lastModifiedBy>Ward_Man_IN</cp:lastModifiedBy>
  <cp:revision>41</cp:revision>
  <cp:lastPrinted>2020-01-09T04:34:17Z</cp:lastPrinted>
  <dcterms:created xsi:type="dcterms:W3CDTF">2018-12-06T02:06:38Z</dcterms:created>
  <dcterms:modified xsi:type="dcterms:W3CDTF">2020-01-09T04:35:31Z</dcterms:modified>
</cp:coreProperties>
</file>